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83" r:id="rId3"/>
    <p:sldId id="294" r:id="rId4"/>
    <p:sldId id="292" r:id="rId5"/>
    <p:sldId id="298" r:id="rId6"/>
    <p:sldId id="299" r:id="rId7"/>
    <p:sldId id="284" r:id="rId8"/>
    <p:sldId id="286" r:id="rId9"/>
    <p:sldId id="287" r:id="rId10"/>
    <p:sldId id="288" r:id="rId11"/>
    <p:sldId id="296" r:id="rId12"/>
    <p:sldId id="297" r:id="rId13"/>
    <p:sldId id="289" r:id="rId14"/>
    <p:sldId id="290" r:id="rId15"/>
    <p:sldId id="291" r:id="rId16"/>
    <p:sldId id="282" r:id="rId17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4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0CDF-7F0C-4728-914F-7E4823837739}" type="datetimeFigureOut">
              <a:rPr lang="pl-PL" smtClean="0"/>
              <a:pPr/>
              <a:t>2023-10-18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D235-3D4A-4EA1-8369-94CF925E3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23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0CDF-7F0C-4728-914F-7E4823837739}" type="datetimeFigureOut">
              <a:rPr lang="pl-PL" smtClean="0"/>
              <a:pPr/>
              <a:t>2023-10-18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D235-3D4A-4EA1-8369-94CF925E3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82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0CDF-7F0C-4728-914F-7E4823837739}" type="datetimeFigureOut">
              <a:rPr lang="pl-PL" smtClean="0"/>
              <a:pPr/>
              <a:t>2023-10-18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D235-3D4A-4EA1-8369-94CF925E3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908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0CDF-7F0C-4728-914F-7E4823837739}" type="datetimeFigureOut">
              <a:rPr lang="pl-PL" smtClean="0"/>
              <a:pPr/>
              <a:t>2023-10-18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D235-3D4A-4EA1-8369-94CF925E3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42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0CDF-7F0C-4728-914F-7E4823837739}" type="datetimeFigureOut">
              <a:rPr lang="pl-PL" smtClean="0"/>
              <a:pPr/>
              <a:t>2023-10-18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D235-3D4A-4EA1-8369-94CF925E3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002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0CDF-7F0C-4728-914F-7E4823837739}" type="datetimeFigureOut">
              <a:rPr lang="pl-PL" smtClean="0"/>
              <a:pPr/>
              <a:t>2023-10-18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D235-3D4A-4EA1-8369-94CF925E3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27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0CDF-7F0C-4728-914F-7E4823837739}" type="datetimeFigureOut">
              <a:rPr lang="pl-PL" smtClean="0"/>
              <a:pPr/>
              <a:t>2023-10-18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D235-3D4A-4EA1-8369-94CF925E3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208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0CDF-7F0C-4728-914F-7E4823837739}" type="datetimeFigureOut">
              <a:rPr lang="pl-PL" smtClean="0"/>
              <a:pPr/>
              <a:t>2023-10-18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D235-3D4A-4EA1-8369-94CF925E3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6938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0CDF-7F0C-4728-914F-7E4823837739}" type="datetimeFigureOut">
              <a:rPr lang="pl-PL" smtClean="0"/>
              <a:pPr/>
              <a:t>2023-10-18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D235-3D4A-4EA1-8369-94CF925E3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505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0CDF-7F0C-4728-914F-7E4823837739}" type="datetimeFigureOut">
              <a:rPr lang="pl-PL" smtClean="0"/>
              <a:pPr/>
              <a:t>2023-10-18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D235-3D4A-4EA1-8369-94CF925E3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423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0CDF-7F0C-4728-914F-7E4823837739}" type="datetimeFigureOut">
              <a:rPr lang="pl-PL" smtClean="0"/>
              <a:pPr/>
              <a:t>2023-10-18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D235-3D4A-4EA1-8369-94CF925E3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380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30CDF-7F0C-4728-914F-7E4823837739}" type="datetimeFigureOut">
              <a:rPr lang="pl-PL" smtClean="0"/>
              <a:pPr/>
              <a:t>2023-10-18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3D235-3D4A-4EA1-8369-94CF925E3E4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283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1" y="6107899"/>
            <a:ext cx="7880465" cy="497189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965199" y="533401"/>
            <a:ext cx="10152619" cy="391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210733" y="666328"/>
            <a:ext cx="107526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OFERTA DWUJĘZYCZNOŚCI W ROKU SZKOLNYM 2023/24</a:t>
            </a:r>
            <a:endParaRPr lang="pl-PL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21267" y="1353253"/>
            <a:ext cx="10135686" cy="4431983"/>
          </a:xfrm>
          <a:prstGeom prst="rect">
            <a:avLst/>
          </a:prstGeom>
          <a:noFill/>
          <a:ln w="0" cmpd="dbl">
            <a:solidFill>
              <a:schemeClr val="accent1">
                <a:alpha val="98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l-PL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zmiana nazwy szkoły</a:t>
            </a:r>
          </a:p>
          <a:p>
            <a:pPr algn="ctr"/>
            <a:endParaRPr lang="pl-PL" sz="28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/>
            <a:r>
              <a:rPr lang="pl-PL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Społeczna Szkoła Podstawowa nr 3 </a:t>
            </a:r>
          </a:p>
          <a:p>
            <a:pPr algn="ctr"/>
            <a:r>
              <a:rPr lang="pl-PL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Białostockiego Towarzystwa Oświatowego</a:t>
            </a:r>
          </a:p>
          <a:p>
            <a:pPr algn="ctr"/>
            <a:r>
              <a:rPr lang="pl-PL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 z Oddziałami </a:t>
            </a:r>
            <a:r>
              <a:rPr lang="pl-PL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</a:t>
            </a:r>
            <a:r>
              <a:rPr lang="pl-PL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wujęzycznymi</a:t>
            </a:r>
          </a:p>
          <a:p>
            <a:pPr algn="ctr"/>
            <a:endParaRPr lang="pl-PL" sz="28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- elementy dwujęzyczności w klasach 0-6</a:t>
            </a:r>
          </a:p>
          <a:p>
            <a:pPr marL="285750" indent="-285750" algn="ctr">
              <a:lnSpc>
                <a:spcPct val="150000"/>
              </a:lnSpc>
              <a:buFontTx/>
              <a:buChar char="-"/>
            </a:pPr>
            <a:r>
              <a:rPr lang="pl-PL" sz="28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</a:t>
            </a:r>
            <a:r>
              <a:rPr lang="pl-PL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ddziały dwujęzyczne od klasy 7 </a:t>
            </a:r>
            <a:endParaRPr lang="pl-PL" sz="28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7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19" y="6111724"/>
            <a:ext cx="9048567" cy="63499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581096" y="1938867"/>
            <a:ext cx="8949266" cy="391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57662" y="205618"/>
            <a:ext cx="1139613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                                        </a:t>
            </a: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BĘDZIEMY KONTYNUOWAĆ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w </a:t>
            </a: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klasie VIII pod kątem przygotowania do 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egzaminu zwiększenie </a:t>
            </a: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liczby godzin z języka polskiego i matematyki </a:t>
            </a:r>
            <a:endParaRPr lang="pl-PL" sz="2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 międzynarodowy programu Odyseja Umysłu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 wymianę międzynarodową  z Hiszpanią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 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program Lego Liga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 kurs młodszego ratownika prowadzonego przez WOPR w kl. VII-VIII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 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wycieczkę  do Londynu w klasach VII </a:t>
            </a:r>
          </a:p>
          <a:p>
            <a:pPr marL="457200" indent="-457200">
              <a:buFontTx/>
              <a:buChar char="-"/>
            </a:pPr>
            <a:endParaRPr lang="pl-PL" sz="2800" dirty="0"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684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19" y="5956022"/>
            <a:ext cx="9048567" cy="63499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606496" y="1803401"/>
            <a:ext cx="8949266" cy="391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29192" y="1010542"/>
            <a:ext cx="110717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pl-PL" sz="2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	szkolny budżet obywatelski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 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   debaty uczniowskie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 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   kreowanie przestrzeni klasowej i szkolnej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   skrzynka sugestii i pomysłów uczniowskich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 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  projekt „ Mój młodszy kolega”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   Plan Daltoński w klasach I-III oraz elementy w klasach starszych </a:t>
            </a:r>
          </a:p>
          <a:p>
            <a:pPr>
              <a:lnSpc>
                <a:spcPct val="150000"/>
              </a:lnSpc>
            </a:pPr>
            <a:r>
              <a:rPr lang="pl-PL" sz="2800" b="1" dirty="0">
                <a:latin typeface="Cambria" panose="02040503050406030204" pitchFamily="18" charset="0"/>
                <a:cs typeface="Andalus" panose="02020603050405020304" pitchFamily="18" charset="-78"/>
              </a:rPr>
              <a:t> </a:t>
            </a:r>
            <a:r>
              <a:rPr lang="pl-PL" sz="2800" b="1" dirty="0" smtClean="0">
                <a:latin typeface="Cambria" panose="02040503050406030204" pitchFamily="18" charset="0"/>
                <a:cs typeface="Andalus" panose="02020603050405020304" pitchFamily="18" charset="-78"/>
              </a:rPr>
              <a:t>        </a:t>
            </a:r>
            <a:endParaRPr lang="pl-PL" sz="2800" dirty="0"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-59267" y="168451"/>
            <a:ext cx="114215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W ROKU SZKOLNYM 2023/24 STAWIAMY</a:t>
            </a:r>
          </a:p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 </a:t>
            </a: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NA  </a:t>
            </a: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SAMORZĄDNOŚĆ UCZNIOWSKĄ </a:t>
            </a:r>
            <a:endParaRPr lang="pl-PL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504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19" y="6111724"/>
            <a:ext cx="9048567" cy="63499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606496" y="1803401"/>
            <a:ext cx="8949266" cy="391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53480" y="1013738"/>
            <a:ext cx="1139613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pl-PL" sz="2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skrzynka sugestii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 w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arsztaty </a:t>
            </a: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artystyczne i tematyczne „rodzic z dzieckiem”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warsztaty </a:t>
            </a: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z zakresu działań wychowawczych dla rodziców 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wiadomości szkolne „Echa </a:t>
            </a: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S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połecznej Trójki”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l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ekcje otwarte </a:t>
            </a:r>
            <a:endParaRPr lang="pl-PL" sz="2800" dirty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k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onsultacje nauczycieli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096919" y="199030"/>
            <a:ext cx="9491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W ROKU SZKOLNYM 2023/24 </a:t>
            </a:r>
          </a:p>
          <a:p>
            <a:pPr algn="ctr">
              <a:lnSpc>
                <a:spcPct val="150000"/>
              </a:lnSpc>
            </a:pP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STAWIAMY  RÓWNIEŻ NA WSPÓŁPRACĘ </a:t>
            </a: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Z </a:t>
            </a: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RODZICAMI</a:t>
            </a:r>
            <a:endParaRPr lang="pl-PL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42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096" y="5918202"/>
            <a:ext cx="8663569" cy="63499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581096" y="1938867"/>
            <a:ext cx="8949266" cy="391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96795" y="459793"/>
            <a:ext cx="107526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NASZE SUKCESY </a:t>
            </a:r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  </a:t>
            </a:r>
            <a:endParaRPr lang="pl-PL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57662" y="983013"/>
            <a:ext cx="1139613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pl-PL" sz="2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nagroda Kuratora Oświaty w  Białymstoku dla szkoły, która zdobyła największą ilość laureatów konkursów przedmiotowych </a:t>
            </a:r>
          </a:p>
          <a:p>
            <a:pPr marL="457200" indent="-457200">
              <a:buFontTx/>
              <a:buChar char="-"/>
            </a:pPr>
            <a:endParaRPr lang="pl-PL" sz="2800" dirty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c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zołowe miejsca w Polsce, najlepsze w Białymstoku wśród szkół społecznych i publicznych w Odysei Umysłu </a:t>
            </a:r>
          </a:p>
          <a:p>
            <a:pPr marL="457200" indent="-457200">
              <a:buFontTx/>
              <a:buChar char="-"/>
            </a:pPr>
            <a:endParaRPr lang="pl-PL" sz="2800" dirty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tytuł Ambasadora Przyjaznej Edukacji </a:t>
            </a:r>
            <a:endParaRPr lang="pl-PL" sz="2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endParaRPr lang="pl-PL" sz="2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nagroda „Innowacja Społeczna” za stosowanie nowoczesnych rozwiązań w edukacji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l-PL" sz="2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l-PL" sz="2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Tx/>
              <a:buChar char="-"/>
            </a:pPr>
            <a:endParaRPr lang="pl-PL" sz="2800" dirty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Tx/>
              <a:buChar char="-"/>
            </a:pPr>
            <a:endParaRPr lang="pl-PL" sz="2800" dirty="0"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452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096" y="5918202"/>
            <a:ext cx="8663569" cy="63499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581096" y="1938867"/>
            <a:ext cx="8949266" cy="391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06402" y="920284"/>
            <a:ext cx="107526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NASZE SUKCESY </a:t>
            </a:r>
            <a:endParaRPr lang="pl-PL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58950" y="1608625"/>
            <a:ext cx="1139613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pl-PL" sz="2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certyfikat </a:t>
            </a: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- </a:t>
            </a:r>
            <a:r>
              <a:rPr lang="pl-PL" sz="2800" dirty="0" err="1">
                <a:latin typeface="Cambria" panose="02040503050406030204" pitchFamily="18" charset="0"/>
                <a:cs typeface="Andalus" panose="02020603050405020304" pitchFamily="18" charset="-78"/>
              </a:rPr>
              <a:t>eTwinning</a:t>
            </a: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 School </a:t>
            </a:r>
            <a:r>
              <a:rPr lang="pl-PL" sz="2800" dirty="0" err="1">
                <a:latin typeface="Cambria" panose="02040503050406030204" pitchFamily="18" charset="0"/>
                <a:cs typeface="Andalus" panose="02020603050405020304" pitchFamily="18" charset="-78"/>
              </a:rPr>
              <a:t>Label</a:t>
            </a: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 2020-2021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l-PL" sz="2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3 miejsce w województwie we współzawodnictwie sportowym </a:t>
            </a:r>
          </a:p>
          <a:p>
            <a:pPr marL="457200" indent="-457200">
              <a:buFontTx/>
              <a:buChar char="-"/>
            </a:pPr>
            <a:endParaRPr lang="pl-PL" sz="2800" dirty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1 miejsce w Białymstoku w Szkolnej Lidze Szachowej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l-PL" sz="2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l-PL" sz="2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l-PL" sz="2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Tx/>
              <a:buChar char="-"/>
            </a:pPr>
            <a:endParaRPr lang="pl-PL" sz="2800" dirty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Tx/>
              <a:buChar char="-"/>
            </a:pPr>
            <a:endParaRPr lang="pl-PL" sz="2800" dirty="0"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548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096" y="6087536"/>
            <a:ext cx="8663569" cy="63499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581096" y="1938867"/>
            <a:ext cx="8949266" cy="391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79396" y="430474"/>
            <a:ext cx="10752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STAWIAMY NA PRACĘ NA RZECZ DRUGIEGO CZŁOWIEKA</a:t>
            </a:r>
            <a:endParaRPr lang="pl-PL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22194" y="1141486"/>
            <a:ext cx="116670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pl-PL" sz="800" dirty="0" smtClean="0">
              <a:latin typeface="Cambria" panose="020405030504060302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pl-PL" sz="2800" dirty="0">
                <a:latin typeface="Cambria" panose="02040503050406030204" pitchFamily="18" charset="0"/>
              </a:rPr>
              <a:t>statuetka IUS </a:t>
            </a:r>
            <a:r>
              <a:rPr lang="pl-PL" sz="2800" dirty="0" smtClean="0">
                <a:latin typeface="Cambria" panose="02040503050406030204" pitchFamily="18" charset="0"/>
              </a:rPr>
              <a:t>HUMANUM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pl-PL" sz="800" dirty="0" smtClean="0">
              <a:latin typeface="Cambria" panose="020405030504060302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pl-PL" sz="2800" dirty="0" smtClean="0">
                <a:latin typeface="Cambria" panose="02040503050406030204" pitchFamily="18" charset="0"/>
              </a:rPr>
              <a:t>Caritas </a:t>
            </a:r>
            <a:r>
              <a:rPr lang="pl-PL" sz="2800" dirty="0">
                <a:latin typeface="Cambria" panose="02040503050406030204" pitchFamily="18" charset="0"/>
              </a:rPr>
              <a:t>i </a:t>
            </a:r>
            <a:r>
              <a:rPr lang="pl-PL" sz="2800" dirty="0" smtClean="0">
                <a:latin typeface="Cambria" panose="02040503050406030204" pitchFamily="18" charset="0"/>
              </a:rPr>
              <a:t>akcja </a:t>
            </a:r>
            <a:r>
              <a:rPr lang="pl-PL" sz="2800" dirty="0">
                <a:latin typeface="Cambria" panose="02040503050406030204" pitchFamily="18" charset="0"/>
              </a:rPr>
              <a:t>„Kilometry Dobra</a:t>
            </a:r>
            <a:r>
              <a:rPr lang="pl-PL" sz="2800" dirty="0" smtClean="0">
                <a:latin typeface="Cambria" panose="02040503050406030204" pitchFamily="18" charset="0"/>
              </a:rPr>
              <a:t>”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pl-PL" sz="800" dirty="0" smtClean="0">
              <a:latin typeface="Cambria" panose="020405030504060302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pl-PL" sz="2800" dirty="0" smtClean="0">
                <a:latin typeface="Cambria" panose="02040503050406030204" pitchFamily="18" charset="0"/>
              </a:rPr>
              <a:t>„Mikołajkowy </a:t>
            </a:r>
            <a:r>
              <a:rPr lang="pl-PL" sz="2800" dirty="0">
                <a:latin typeface="Cambria" panose="02040503050406030204" pitchFamily="18" charset="0"/>
              </a:rPr>
              <a:t>dar serca</a:t>
            </a:r>
            <a:r>
              <a:rPr lang="pl-PL" sz="2800" dirty="0" smtClean="0">
                <a:latin typeface="Cambria" panose="02040503050406030204" pitchFamily="18" charset="0"/>
              </a:rPr>
              <a:t>”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pl-PL" sz="800" dirty="0" smtClean="0">
              <a:latin typeface="Cambria" panose="020405030504060302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pl-PL" sz="2800" dirty="0" smtClean="0">
                <a:latin typeface="Cambria" panose="02040503050406030204" pitchFamily="18" charset="0"/>
              </a:rPr>
              <a:t>Szlachetna Paczka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pl-PL" sz="800" dirty="0" smtClean="0">
              <a:latin typeface="Cambria" panose="020405030504060302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pl-PL" sz="2800" dirty="0" smtClean="0">
                <a:latin typeface="Cambria" panose="02040503050406030204" pitchFamily="18" charset="0"/>
              </a:rPr>
              <a:t>„Kreatywna </a:t>
            </a:r>
            <a:r>
              <a:rPr lang="pl-PL" sz="2800" dirty="0">
                <a:latin typeface="Cambria" panose="02040503050406030204" pitchFamily="18" charset="0"/>
              </a:rPr>
              <a:t>Scena Społecznej Trójki” – </a:t>
            </a:r>
            <a:r>
              <a:rPr lang="pl-PL" sz="2800" i="1" dirty="0">
                <a:latin typeface="Cambria" panose="02040503050406030204" pitchFamily="18" charset="0"/>
              </a:rPr>
              <a:t>pokazy talentów i wspólnych osiągnięć uczniów </a:t>
            </a:r>
            <a:endParaRPr lang="pl-PL" sz="2800" i="1" dirty="0" smtClean="0">
              <a:latin typeface="Cambria" panose="020405030504060302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pl-PL" sz="800" i="1" dirty="0">
              <a:latin typeface="Cambria" panose="020405030504060302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pl-PL" sz="2800" dirty="0" smtClean="0">
                <a:latin typeface="Cambria" panose="02040503050406030204" pitchFamily="18" charset="0"/>
              </a:rPr>
              <a:t>projekt Solidarni z Afryką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pl-PL" sz="800" dirty="0" smtClean="0">
              <a:latin typeface="Cambria" panose="020405030504060302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Stypendium Dyrektora Szkoły, Prezydenta Miasta Białegostoku</a:t>
            </a:r>
            <a:endParaRPr lang="pl-PL" sz="2800" dirty="0"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03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096" y="5918202"/>
            <a:ext cx="8663569" cy="634998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>
          <a:xfrm>
            <a:off x="1841234" y="565695"/>
            <a:ext cx="81031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ZESTAWIENIE EGZAMINÓW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ÓSMOKLASISTY </a:t>
            </a:r>
          </a:p>
          <a:p>
            <a:pPr algn="ctr"/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NA PRZEŁOMIE CZTERECH LAT</a:t>
            </a:r>
            <a:endParaRPr 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689353"/>
              </p:ext>
            </p:extLst>
          </p:nvPr>
        </p:nvGraphicFramePr>
        <p:xfrm>
          <a:off x="1037430" y="2015066"/>
          <a:ext cx="9495105" cy="3197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9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9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9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90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2019</a:t>
                      </a:r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2020</a:t>
                      </a:r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2021</a:t>
                      </a:r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2022</a:t>
                      </a:r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j. polski</a:t>
                      </a:r>
                      <a:endParaRPr lang="pl-PL" sz="2400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75%</a:t>
                      </a:r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71%</a:t>
                      </a:r>
                    </a:p>
                    <a:p>
                      <a:pPr algn="ctr"/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74%</a:t>
                      </a:r>
                    </a:p>
                    <a:p>
                      <a:pPr algn="ctr"/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71%</a:t>
                      </a:r>
                    </a:p>
                    <a:p>
                      <a:pPr algn="ctr"/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matematyka</a:t>
                      </a:r>
                      <a:endParaRPr lang="pl-PL" sz="2400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74%</a:t>
                      </a:r>
                    </a:p>
                    <a:p>
                      <a:pPr algn="ctr"/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70%</a:t>
                      </a:r>
                    </a:p>
                    <a:p>
                      <a:pPr algn="ctr"/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74%</a:t>
                      </a:r>
                    </a:p>
                    <a:p>
                      <a:pPr algn="ctr"/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82%</a:t>
                      </a:r>
                    </a:p>
                    <a:p>
                      <a:pPr algn="ctr"/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294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j. angielski</a:t>
                      </a:r>
                      <a:endParaRPr lang="pl-PL" sz="2400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88%</a:t>
                      </a:r>
                    </a:p>
                    <a:p>
                      <a:pPr algn="ctr"/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81%</a:t>
                      </a:r>
                    </a:p>
                    <a:p>
                      <a:pPr algn="ctr"/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93%</a:t>
                      </a:r>
                    </a:p>
                    <a:p>
                      <a:pPr algn="ctr"/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92%</a:t>
                      </a:r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j. niemiecki</a:t>
                      </a:r>
                      <a:endParaRPr lang="pl-PL" sz="2400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96%</a:t>
                      </a:r>
                    </a:p>
                    <a:p>
                      <a:pPr algn="ctr"/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-</a:t>
                      </a:r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100%</a:t>
                      </a:r>
                    </a:p>
                    <a:p>
                      <a:pPr algn="ctr"/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-</a:t>
                      </a:r>
                      <a:endParaRPr lang="pl-PL" dirty="0">
                        <a:latin typeface="Andalus" panose="02020603050405020304" pitchFamily="18" charset="-78"/>
                        <a:cs typeface="Andalus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26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67" y="6030236"/>
            <a:ext cx="9177865" cy="634998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364067" y="228199"/>
            <a:ext cx="107526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ELEMENTY DWUJĘZYCZNOŚCI </a:t>
            </a:r>
            <a:endParaRPr lang="pl-PL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515533" y="1362806"/>
            <a:ext cx="9127066" cy="1015663"/>
          </a:xfrm>
          <a:prstGeom prst="rect">
            <a:avLst/>
          </a:prstGeom>
          <a:noFill/>
          <a:ln w="0" cmpd="dbl">
            <a:solidFill>
              <a:schemeClr val="accent1">
                <a:alpha val="98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Cambria" panose="02040503050406030204" pitchFamily="18" charset="0"/>
              </a:rPr>
              <a:t>   teatr po angielsku </a:t>
            </a:r>
            <a:r>
              <a:rPr lang="pl-PL" sz="2400" i="1" dirty="0" smtClean="0">
                <a:latin typeface="Cambria" panose="02040503050406030204" pitchFamily="18" charset="0"/>
              </a:rPr>
              <a:t>– 1h w tygodniu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Cambria" panose="02040503050406030204" pitchFamily="18" charset="0"/>
              </a:rPr>
              <a:t>     science z elementami </a:t>
            </a:r>
            <a:r>
              <a:rPr lang="pl-PL" sz="2400" dirty="0">
                <a:latin typeface="Cambria" panose="02040503050406030204" pitchFamily="18" charset="0"/>
              </a:rPr>
              <a:t>języka angielskiego </a:t>
            </a:r>
            <a:r>
              <a:rPr lang="pl-PL" sz="2400" i="1" dirty="0">
                <a:latin typeface="Cambria" panose="02040503050406030204" pitchFamily="18" charset="0"/>
              </a:rPr>
              <a:t>- 1h w </a:t>
            </a:r>
            <a:r>
              <a:rPr lang="pl-PL" sz="2400" i="1" dirty="0" smtClean="0">
                <a:latin typeface="Cambria" panose="02040503050406030204" pitchFamily="18" charset="0"/>
              </a:rPr>
              <a:t>tygodniu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931333" y="869568"/>
            <a:ext cx="20489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klasa 0 </a:t>
            </a:r>
          </a:p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931333" y="2525720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klasa I-III </a:t>
            </a:r>
            <a:endParaRPr lang="pl-PL" sz="2400" dirty="0"/>
          </a:p>
        </p:txBody>
      </p:sp>
      <p:sp>
        <p:nvSpPr>
          <p:cNvPr id="12" name="Prostokąt 11"/>
          <p:cNvSpPr/>
          <p:nvPr/>
        </p:nvSpPr>
        <p:spPr>
          <a:xfrm>
            <a:off x="1600200" y="2987385"/>
            <a:ext cx="10591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Cambria" panose="02040503050406030204" pitchFamily="18" charset="0"/>
              </a:rPr>
              <a:t>  reading  </a:t>
            </a:r>
            <a:r>
              <a:rPr lang="pl-PL" sz="2400" dirty="0">
                <a:latin typeface="Cambria" panose="02040503050406030204" pitchFamily="18" charset="0"/>
              </a:rPr>
              <a:t>- </a:t>
            </a:r>
            <a:r>
              <a:rPr lang="pl-PL" sz="2400" i="1" dirty="0">
                <a:latin typeface="Cambria" panose="02040503050406030204" pitchFamily="18" charset="0"/>
              </a:rPr>
              <a:t>1h w tygodniu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latin typeface="Cambria" panose="02040503050406030204" pitchFamily="18" charset="0"/>
              </a:rPr>
              <a:t> </a:t>
            </a:r>
            <a:r>
              <a:rPr lang="pl-PL" sz="2400" dirty="0" err="1">
                <a:latin typeface="Cambria" panose="02040503050406030204" pitchFamily="18" charset="0"/>
              </a:rPr>
              <a:t>CLiL</a:t>
            </a:r>
            <a:r>
              <a:rPr lang="pl-PL" sz="2400" dirty="0">
                <a:latin typeface="Cambria" panose="02040503050406030204" pitchFamily="18" charset="0"/>
              </a:rPr>
              <a:t> - </a:t>
            </a:r>
            <a:r>
              <a:rPr lang="pl-PL" sz="2400" i="1" dirty="0">
                <a:latin typeface="Cambria" panose="02040503050406030204" pitchFamily="18" charset="0"/>
              </a:rPr>
              <a:t>1h w tygodniu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latin typeface="Cambria" panose="02040503050406030204" pitchFamily="18" charset="0"/>
              </a:rPr>
              <a:t>  science z elementami języka angielskiego -</a:t>
            </a:r>
            <a:r>
              <a:rPr lang="pl-PL" sz="2400" i="1" dirty="0">
                <a:latin typeface="Cambria" panose="02040503050406030204" pitchFamily="18" charset="0"/>
              </a:rPr>
              <a:t>1h w tygodniu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latin typeface="Cambria" panose="02040503050406030204" pitchFamily="18" charset="0"/>
              </a:rPr>
              <a:t> </a:t>
            </a:r>
            <a:r>
              <a:rPr lang="pl-PL" sz="2400" dirty="0" err="1" smtClean="0">
                <a:latin typeface="Cambria" panose="02040503050406030204" pitchFamily="18" charset="0"/>
              </a:rPr>
              <a:t>BLiK</a:t>
            </a:r>
            <a:r>
              <a:rPr lang="pl-PL" sz="2400" dirty="0" smtClean="0">
                <a:latin typeface="Cambria" panose="02040503050406030204" pitchFamily="18" charset="0"/>
              </a:rPr>
              <a:t>  </a:t>
            </a:r>
            <a:r>
              <a:rPr lang="pl-PL" sz="2400" dirty="0">
                <a:latin typeface="Cambria" panose="02040503050406030204" pitchFamily="18" charset="0"/>
              </a:rPr>
              <a:t>- </a:t>
            </a:r>
            <a:r>
              <a:rPr lang="pl-PL" sz="2400" i="1" dirty="0">
                <a:latin typeface="Cambria" panose="02040503050406030204" pitchFamily="18" charset="0"/>
              </a:rPr>
              <a:t>1h w tygodniu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latin typeface="Cambria" panose="02040503050406030204" pitchFamily="18" charset="0"/>
              </a:rPr>
              <a:t> spotkanie z elfem ( elementy dwujęzyczności w edukacji wczesnoszkolnej) </a:t>
            </a:r>
          </a:p>
        </p:txBody>
      </p:sp>
    </p:spTree>
    <p:extLst>
      <p:ext uri="{BB962C8B-B14F-4D97-AF65-F5344CB8AC3E}">
        <p14:creationId xmlns:p14="http://schemas.microsoft.com/office/powerpoint/2010/main" val="164839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67" y="6030236"/>
            <a:ext cx="9177865" cy="634998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296333" y="694014"/>
            <a:ext cx="107526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ELEMENTY DWUJĘZYCZNOŚCI </a:t>
            </a:r>
            <a:endParaRPr lang="pl-PL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349889" y="1974694"/>
            <a:ext cx="10596578" cy="2123658"/>
          </a:xfrm>
          <a:prstGeom prst="rect">
            <a:avLst/>
          </a:prstGeom>
          <a:noFill/>
          <a:ln w="0" cmpd="dbl">
            <a:solidFill>
              <a:schemeClr val="accent1">
                <a:alpha val="98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Cambria" panose="02040503050406030204" pitchFamily="18" charset="0"/>
              </a:rPr>
              <a:t>reading </a:t>
            </a:r>
            <a:r>
              <a:rPr lang="pl-PL" sz="2400" dirty="0">
                <a:latin typeface="Cambria" panose="02040503050406030204" pitchFamily="18" charset="0"/>
              </a:rPr>
              <a:t>/teatr po angielsku – </a:t>
            </a:r>
            <a:r>
              <a:rPr lang="pl-PL" sz="2400" i="1" dirty="0">
                <a:latin typeface="Cambria" panose="02040503050406030204" pitchFamily="18" charset="0"/>
              </a:rPr>
              <a:t>1h w tygodniu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Cambria" panose="02040503050406030204" pitchFamily="18" charset="0"/>
              </a:rPr>
              <a:t> science </a:t>
            </a:r>
            <a:r>
              <a:rPr lang="pl-PL" sz="2400" dirty="0">
                <a:latin typeface="Cambria" panose="02040503050406030204" pitchFamily="18" charset="0"/>
              </a:rPr>
              <a:t>z elementami języka </a:t>
            </a:r>
            <a:r>
              <a:rPr lang="pl-PL" sz="2400" dirty="0" smtClean="0">
                <a:latin typeface="Cambria" panose="02040503050406030204" pitchFamily="18" charset="0"/>
              </a:rPr>
              <a:t>angielskiego – </a:t>
            </a:r>
            <a:r>
              <a:rPr lang="pl-PL" sz="2400" i="1" dirty="0" smtClean="0">
                <a:latin typeface="Cambria" panose="02040503050406030204" pitchFamily="18" charset="0"/>
              </a:rPr>
              <a:t>1h tygodniowo</a:t>
            </a:r>
            <a:endParaRPr lang="pl-PL" sz="2400" i="1" dirty="0">
              <a:latin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Cambria" panose="02040503050406030204" pitchFamily="18" charset="0"/>
              </a:rPr>
              <a:t> zajęcia </a:t>
            </a:r>
            <a:r>
              <a:rPr lang="pl-PL" sz="2400" dirty="0">
                <a:latin typeface="Cambria" panose="02040503050406030204" pitchFamily="18" charset="0"/>
              </a:rPr>
              <a:t>konwersacyjne w małych grupach </a:t>
            </a:r>
            <a:r>
              <a:rPr lang="pl-PL" sz="2400" dirty="0" smtClean="0">
                <a:latin typeface="Cambria" panose="02040503050406030204" pitchFamily="18" charset="0"/>
              </a:rPr>
              <a:t> - </a:t>
            </a:r>
            <a:r>
              <a:rPr lang="pl-PL" sz="2400" i="1" dirty="0" smtClean="0">
                <a:latin typeface="Cambria" panose="02040503050406030204" pitchFamily="18" charset="0"/>
              </a:rPr>
              <a:t>1h tygodniowo</a:t>
            </a:r>
          </a:p>
          <a:p>
            <a:pPr>
              <a:lnSpc>
                <a:spcPct val="150000"/>
              </a:lnSpc>
            </a:pPr>
            <a:endParaRPr lang="pl-PL" sz="2400" dirty="0">
              <a:latin typeface="Cambria" panose="02040503050406030204" pitchFamily="18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795865" y="1376965"/>
            <a:ext cx="24807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klasy IV-VI </a:t>
            </a:r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21267" y="4229500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klasa  VI </a:t>
            </a:r>
          </a:p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349889" y="4825034"/>
            <a:ext cx="10320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2400" dirty="0" smtClean="0">
                <a:latin typeface="Cambria" panose="02040503050406030204" pitchFamily="18" charset="0"/>
              </a:rPr>
              <a:t> </a:t>
            </a:r>
            <a:r>
              <a:rPr lang="pl-PL" sz="2400" dirty="0" err="1" smtClean="0">
                <a:latin typeface="Cambria" panose="02040503050406030204" pitchFamily="18" charset="0"/>
              </a:rPr>
              <a:t>CLiL</a:t>
            </a:r>
            <a:r>
              <a:rPr lang="pl-PL" dirty="0" smtClean="0">
                <a:latin typeface="Cambria" panose="02040503050406030204" pitchFamily="18" charset="0"/>
              </a:rPr>
              <a:t> </a:t>
            </a:r>
            <a:r>
              <a:rPr lang="pl-PL" sz="2400" dirty="0" smtClean="0">
                <a:latin typeface="Cambria" panose="02040503050406030204" pitchFamily="18" charset="0"/>
              </a:rPr>
              <a:t>przygotowujący do </a:t>
            </a:r>
            <a:r>
              <a:rPr lang="pl-PL" sz="2400" dirty="0">
                <a:latin typeface="Cambria" panose="02040503050406030204" pitchFamily="18" charset="0"/>
              </a:rPr>
              <a:t>nauczania </a:t>
            </a:r>
            <a:r>
              <a:rPr lang="pl-PL" sz="2400" dirty="0" smtClean="0">
                <a:latin typeface="Cambria" panose="02040503050406030204" pitchFamily="18" charset="0"/>
              </a:rPr>
              <a:t>biologii </a:t>
            </a:r>
            <a:r>
              <a:rPr lang="pl-PL" sz="2400" dirty="0">
                <a:latin typeface="Cambria" panose="02040503050406030204" pitchFamily="18" charset="0"/>
              </a:rPr>
              <a:t>dwujęzycznej w klasie </a:t>
            </a:r>
            <a:r>
              <a:rPr lang="pl-PL" sz="2400" dirty="0" smtClean="0">
                <a:latin typeface="Cambria" panose="02040503050406030204" pitchFamily="18" charset="0"/>
              </a:rPr>
              <a:t>siódmej         </a:t>
            </a:r>
          </a:p>
          <a:p>
            <a:r>
              <a:rPr lang="pl-PL" sz="2400" dirty="0">
                <a:latin typeface="Cambria" panose="02040503050406030204" pitchFamily="18" charset="0"/>
              </a:rPr>
              <a:t> </a:t>
            </a:r>
            <a:r>
              <a:rPr lang="pl-PL" sz="2400" dirty="0" smtClean="0">
                <a:latin typeface="Cambria" panose="02040503050406030204" pitchFamily="18" charset="0"/>
              </a:rPr>
              <a:t>                                                                                           </a:t>
            </a:r>
            <a:r>
              <a:rPr lang="pl-PL" sz="2400" i="1" dirty="0" smtClean="0">
                <a:latin typeface="Cambria" panose="02040503050406030204" pitchFamily="18" charset="0"/>
              </a:rPr>
              <a:t>– 1h tygodniowo </a:t>
            </a:r>
            <a:endParaRPr lang="pl-PL" sz="2400" i="1" dirty="0">
              <a:latin typeface="Cambria" panose="02040503050406030204" pitchFamily="18" charset="0"/>
            </a:endParaRPr>
          </a:p>
          <a:p>
            <a:endParaRPr lang="pl-PL" sz="2400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1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67" y="6030236"/>
            <a:ext cx="9177865" cy="63499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887913" y="1566335"/>
            <a:ext cx="10152619" cy="391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40288" y="1773085"/>
            <a:ext cx="10502477" cy="3354765"/>
          </a:xfrm>
          <a:prstGeom prst="rect">
            <a:avLst/>
          </a:prstGeom>
          <a:noFill/>
          <a:ln w="0" cmpd="dbl">
            <a:solidFill>
              <a:schemeClr val="accent1">
                <a:alpha val="98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l-PL" sz="2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biologia                  przedmioty nauczane w języku angielskim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i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nformatyka 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</a:rPr>
              <a:t>5 godzin języka angielskiego ( w tym 1h konwersacji w małych grupach) </a:t>
            </a:r>
          </a:p>
          <a:p>
            <a:endParaRPr lang="pl-PL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Nawias klamrowy zamykający 5"/>
          <p:cNvSpPr/>
          <p:nvPr/>
        </p:nvSpPr>
        <p:spPr>
          <a:xfrm>
            <a:off x="3290170" y="2265135"/>
            <a:ext cx="279400" cy="812800"/>
          </a:xfrm>
          <a:prstGeom prst="rightBrace">
            <a:avLst/>
          </a:prstGeom>
          <a:ln w="31750">
            <a:solidFill>
              <a:schemeClr val="accent1">
                <a:alpha val="9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b="1" dirty="0">
              <a:solidFill>
                <a:schemeClr val="accent5">
                  <a:lumMod val="50000"/>
                  <a:alpha val="87000"/>
                </a:schemeClr>
              </a:solidFill>
              <a:effectLst>
                <a:outerShdw blurRad="38100" dist="596900" dir="8100000" sx="185000" sy="185000" algn="tl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99534" y="838143"/>
            <a:ext cx="111881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UTWORZENIE  OD KLASY VII ODDZIAŁÓW  </a:t>
            </a:r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DWUJĘZYCZNYCH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18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67" y="6030236"/>
            <a:ext cx="9177865" cy="63499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89956" y="1755671"/>
            <a:ext cx="10152619" cy="391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84199" y="1755106"/>
            <a:ext cx="11167533" cy="3693319"/>
          </a:xfrm>
          <a:prstGeom prst="rect">
            <a:avLst/>
          </a:prstGeom>
          <a:noFill/>
          <a:ln w="0" cmpd="dbl">
            <a:solidFill>
              <a:schemeClr val="accent1">
                <a:alpha val="98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l-PL" b="1" dirty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400" dirty="0">
                <a:latin typeface="Cambria" panose="02040503050406030204" pitchFamily="18" charset="0"/>
              </a:rPr>
              <a:t>realizacja podstawy programowej z biologii i informatyki jest na pierwszym miejscu, a ocenianie postępów odbywa się po polsku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l-PL" sz="2400" dirty="0">
              <a:latin typeface="Cambria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400" dirty="0">
                <a:latin typeface="Cambria" panose="02040503050406030204" pitchFamily="18" charset="0"/>
              </a:rPr>
              <a:t>angielska część zajęć na tych lekcjach jest prowadzona metodą CLIL (zintegrowane nauczanie przedmiotowo-językowe). </a:t>
            </a:r>
          </a:p>
          <a:p>
            <a:r>
              <a:rPr lang="pl-PL" sz="2400" dirty="0">
                <a:latin typeface="Cambria" panose="02040503050406030204" pitchFamily="18" charset="0"/>
              </a:rPr>
              <a:t>    </a:t>
            </a:r>
            <a:r>
              <a:rPr lang="pl-PL" sz="2400" dirty="0" smtClean="0">
                <a:latin typeface="Cambria" panose="02040503050406030204" pitchFamily="18" charset="0"/>
              </a:rPr>
              <a:t>   </a:t>
            </a:r>
            <a:r>
              <a:rPr lang="pl-PL" sz="2400" i="1" dirty="0">
                <a:latin typeface="Cambria" panose="02040503050406030204" pitchFamily="18" charset="0"/>
              </a:rPr>
              <a:t>Oznacza to, że niewielka część lekcji jest prowadzona po angielsku,  </a:t>
            </a:r>
          </a:p>
          <a:p>
            <a:r>
              <a:rPr lang="pl-PL" sz="2400" i="1" dirty="0">
                <a:latin typeface="Cambria" panose="02040503050406030204" pitchFamily="18" charset="0"/>
              </a:rPr>
              <a:t>     </a:t>
            </a:r>
            <a:r>
              <a:rPr lang="pl-PL" sz="2400" i="1" dirty="0" smtClean="0">
                <a:latin typeface="Cambria" panose="02040503050406030204" pitchFamily="18" charset="0"/>
              </a:rPr>
              <a:t>   przy </a:t>
            </a:r>
            <a:r>
              <a:rPr lang="pl-PL" sz="2400" i="1" dirty="0">
                <a:latin typeface="Cambria" panose="02040503050406030204" pitchFamily="18" charset="0"/>
              </a:rPr>
              <a:t>czym nauczyciele z dużą ostrożnością dobierają zakres </a:t>
            </a:r>
          </a:p>
          <a:p>
            <a:r>
              <a:rPr lang="pl-PL" sz="2400" i="1" dirty="0">
                <a:latin typeface="Cambria" panose="02040503050406030204" pitchFamily="18" charset="0"/>
              </a:rPr>
              <a:t>     </a:t>
            </a:r>
            <a:r>
              <a:rPr lang="pl-PL" sz="2400" i="1" dirty="0" smtClean="0">
                <a:latin typeface="Cambria" panose="02040503050406030204" pitchFamily="18" charset="0"/>
              </a:rPr>
              <a:t>  słownictwa </a:t>
            </a:r>
            <a:r>
              <a:rPr lang="pl-PL" sz="2400" i="1" dirty="0">
                <a:latin typeface="Cambria" panose="02040503050406030204" pitchFamily="18" charset="0"/>
              </a:rPr>
              <a:t>i struktur, materiały i sposób, aby były dostosowane do </a:t>
            </a:r>
          </a:p>
          <a:p>
            <a:r>
              <a:rPr lang="pl-PL" sz="2400" i="1" dirty="0">
                <a:latin typeface="Cambria" panose="02040503050406030204" pitchFamily="18" charset="0"/>
              </a:rPr>
              <a:t>    </a:t>
            </a:r>
            <a:r>
              <a:rPr lang="pl-PL" sz="2400" i="1" dirty="0" smtClean="0">
                <a:latin typeface="Cambria" panose="02040503050406030204" pitchFamily="18" charset="0"/>
              </a:rPr>
              <a:t>    </a:t>
            </a:r>
            <a:r>
              <a:rPr lang="pl-PL" sz="2400" i="1" dirty="0">
                <a:latin typeface="Cambria" panose="02040503050406030204" pitchFamily="18" charset="0"/>
              </a:rPr>
              <a:t>możliwości dzieci.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99534" y="838143"/>
            <a:ext cx="111881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UTWORZENIE  OD KLASY VII ODDZIAŁÓW  </a:t>
            </a:r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DWUJĘZYCZNYCH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30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67" y="6030236"/>
            <a:ext cx="9177865" cy="63499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887913" y="1566335"/>
            <a:ext cx="10152619" cy="391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21267" y="1808706"/>
            <a:ext cx="10135686" cy="3539430"/>
          </a:xfrm>
          <a:prstGeom prst="rect">
            <a:avLst/>
          </a:prstGeom>
          <a:noFill/>
          <a:ln w="0" cmpd="dbl">
            <a:solidFill>
              <a:schemeClr val="accent1">
                <a:alpha val="98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</a:rPr>
              <a:t>osiągnięcia dzieci z języka są oceniane wyłącznie na lekcjach angielskiego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l-PL" sz="2800" dirty="0">
              <a:latin typeface="Cambria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</a:rPr>
              <a:t>angielskie słownictwo poruszane na biologii i informatyce  nawiązuje bezpośrednio do zakresów tematycznych z podstawy programowej i egzaminu ósmoklasisty, tj. żywienie, ekologia  zdrowie, świat przyrody i życie społeczne oraz jest  ściśle związane z powszechnie używanym słownictwem IT.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99534" y="838143"/>
            <a:ext cx="111881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UTWORZENIE  OD KLASY VII ODDZIAŁÓW  </a:t>
            </a:r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DWUJĘZYCZNYCH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12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46045" y="749005"/>
            <a:ext cx="113961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pl-PL" sz="2800" b="1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algn="ctr"/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 </a:t>
            </a:r>
            <a:r>
              <a:rPr lang="pl-PL" sz="28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ndalus" panose="02020603050405020304" pitchFamily="18" charset="-78"/>
              </a:rPr>
              <a:t>język hiszpański i niemiecki do </a:t>
            </a:r>
            <a:r>
              <a:rPr lang="pl-PL" sz="28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Andalus" panose="02020603050405020304" pitchFamily="18" charset="-78"/>
              </a:rPr>
              <a:t>wyboru</a:t>
            </a:r>
          </a:p>
          <a:p>
            <a:r>
              <a:rPr lang="pl-PL" sz="2800" b="1" dirty="0" smtClean="0">
                <a:latin typeface="Cambria" panose="02040503050406030204" pitchFamily="18" charset="0"/>
                <a:cs typeface="Andalus" panose="02020603050405020304" pitchFamily="18" charset="-78"/>
              </a:rPr>
              <a:t>                                          od </a:t>
            </a:r>
            <a:r>
              <a:rPr lang="pl-PL" sz="2800" b="1" dirty="0">
                <a:latin typeface="Cambria" panose="02040503050406030204" pitchFamily="18" charset="0"/>
                <a:cs typeface="Andalus" panose="02020603050405020304" pitchFamily="18" charset="-78"/>
              </a:rPr>
              <a:t>klasy II </a:t>
            </a:r>
            <a:r>
              <a:rPr lang="pl-PL" sz="2800" b="1" dirty="0" smtClean="0">
                <a:latin typeface="Cambria" panose="02040503050406030204" pitchFamily="18" charset="0"/>
                <a:cs typeface="Andalus" panose="02020603050405020304" pitchFamily="18" charset="-78"/>
              </a:rPr>
              <a:t> 1h </a:t>
            </a:r>
            <a:r>
              <a:rPr lang="pl-PL" sz="2800" b="1" dirty="0">
                <a:latin typeface="Cambria" panose="02040503050406030204" pitchFamily="18" charset="0"/>
                <a:cs typeface="Andalus" panose="02020603050405020304" pitchFamily="18" charset="-78"/>
              </a:rPr>
              <a:t>tygodniowo </a:t>
            </a:r>
          </a:p>
          <a:p>
            <a:r>
              <a:rPr lang="pl-PL" sz="2400" dirty="0" smtClean="0">
                <a:latin typeface="Cambria" panose="02040503050406030204" pitchFamily="18" charset="0"/>
                <a:cs typeface="Andalus" panose="02020603050405020304" pitchFamily="18" charset="-78"/>
              </a:rPr>
              <a:t>język </a:t>
            </a:r>
            <a:r>
              <a:rPr lang="pl-PL" sz="2400" dirty="0">
                <a:latin typeface="Cambria" panose="02040503050406030204" pitchFamily="18" charset="0"/>
                <a:cs typeface="Andalus" panose="02020603050405020304" pitchFamily="18" charset="-78"/>
              </a:rPr>
              <a:t>niemiecki  jako drugi język obowiązkowy  </a:t>
            </a:r>
          </a:p>
          <a:p>
            <a:r>
              <a:rPr lang="pl-PL" sz="2400" dirty="0">
                <a:latin typeface="Cambria" panose="02040503050406030204" pitchFamily="18" charset="0"/>
                <a:cs typeface="Andalus" panose="02020603050405020304" pitchFamily="18" charset="-78"/>
              </a:rPr>
              <a:t>                </a:t>
            </a:r>
            <a:r>
              <a:rPr lang="pl-PL" sz="2400" dirty="0" smtClean="0">
                <a:latin typeface="Cambria" panose="02040503050406030204" pitchFamily="18" charset="0"/>
                <a:cs typeface="Andalus" panose="02020603050405020304" pitchFamily="18" charset="-78"/>
              </a:rPr>
              <a:t>1 </a:t>
            </a:r>
            <a:r>
              <a:rPr lang="pl-PL" sz="2400" dirty="0">
                <a:latin typeface="Cambria" panose="02040503050406030204" pitchFamily="18" charset="0"/>
                <a:cs typeface="Andalus" panose="02020603050405020304" pitchFamily="18" charset="-78"/>
              </a:rPr>
              <a:t>h tygodniowo+ 1h języka hiszpańskiego </a:t>
            </a:r>
            <a:r>
              <a:rPr lang="pl-PL" sz="2400" i="1" dirty="0">
                <a:latin typeface="Cambria" panose="02040503050406030204" pitchFamily="18" charset="0"/>
                <a:cs typeface="Andalus" panose="02020603050405020304" pitchFamily="18" charset="-78"/>
              </a:rPr>
              <a:t>(w formie </a:t>
            </a:r>
            <a:r>
              <a:rPr lang="pl-PL" sz="2400" i="1" dirty="0" smtClean="0">
                <a:latin typeface="Cambria" panose="02040503050406030204" pitchFamily="18" charset="0"/>
                <a:cs typeface="Andalus" panose="02020603050405020304" pitchFamily="18" charset="-78"/>
              </a:rPr>
              <a:t>koła)</a:t>
            </a:r>
            <a:endParaRPr lang="pl-PL" sz="2400" b="1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r>
              <a:rPr lang="pl-PL" sz="2400" dirty="0" smtClean="0">
                <a:latin typeface="Cambria" panose="02040503050406030204" pitchFamily="18" charset="0"/>
                <a:cs typeface="Andalus" panose="02020603050405020304" pitchFamily="18" charset="-78"/>
              </a:rPr>
              <a:t>język hiszpański jako drugi język obowiązkowy </a:t>
            </a:r>
          </a:p>
          <a:p>
            <a:r>
              <a:rPr lang="pl-PL" sz="2400" dirty="0">
                <a:latin typeface="Cambria" panose="02040503050406030204" pitchFamily="18" charset="0"/>
                <a:cs typeface="Andalus" panose="02020603050405020304" pitchFamily="18" charset="-78"/>
              </a:rPr>
              <a:t> </a:t>
            </a:r>
            <a:r>
              <a:rPr lang="pl-PL" sz="24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               1 h tygodniowo + 1h języka niemieckiego </a:t>
            </a:r>
            <a:r>
              <a:rPr lang="pl-PL" sz="2400" i="1" dirty="0" smtClean="0">
                <a:latin typeface="Cambria" panose="02040503050406030204" pitchFamily="18" charset="0"/>
                <a:cs typeface="Andalus" panose="02020603050405020304" pitchFamily="18" charset="-78"/>
              </a:rPr>
              <a:t>(w formie koła)</a:t>
            </a:r>
            <a:r>
              <a:rPr lang="pl-PL" sz="24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</a:t>
            </a:r>
            <a:endParaRPr lang="pl-PL" sz="2400" i="1" dirty="0"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86778" y="3809186"/>
            <a:ext cx="107622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latin typeface="Cambria" panose="02040503050406030204" pitchFamily="18" charset="0"/>
                <a:cs typeface="Andalus" panose="02020603050405020304" pitchFamily="18" charset="-78"/>
              </a:rPr>
              <a:t>                                        w klasach </a:t>
            </a:r>
            <a:r>
              <a:rPr lang="pl-PL" sz="2800" b="1" dirty="0">
                <a:latin typeface="Cambria" panose="02040503050406030204" pitchFamily="18" charset="0"/>
                <a:cs typeface="Andalus" panose="02020603050405020304" pitchFamily="18" charset="-78"/>
              </a:rPr>
              <a:t>IV,VI,VII </a:t>
            </a:r>
            <a:r>
              <a:rPr lang="pl-PL" sz="2800" b="1" dirty="0" smtClean="0">
                <a:latin typeface="Cambria" panose="02040503050406030204" pitchFamily="18" charset="0"/>
                <a:cs typeface="Andalus" panose="02020603050405020304" pitchFamily="18" charset="-78"/>
              </a:rPr>
              <a:t>2h </a:t>
            </a:r>
            <a:r>
              <a:rPr lang="pl-PL" sz="2800" b="1" dirty="0">
                <a:latin typeface="Cambria" panose="02040503050406030204" pitchFamily="18" charset="0"/>
                <a:cs typeface="Andalus" panose="02020603050405020304" pitchFamily="18" charset="-78"/>
              </a:rPr>
              <a:t>tygodniowo </a:t>
            </a:r>
            <a:endParaRPr lang="pl-PL" sz="2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</a:t>
            </a:r>
            <a:r>
              <a:rPr lang="pl-PL" sz="2400" dirty="0">
                <a:latin typeface="Cambria" panose="02040503050406030204" pitchFamily="18" charset="0"/>
                <a:cs typeface="Andalus" panose="02020603050405020304" pitchFamily="18" charset="-78"/>
              </a:rPr>
              <a:t>język niemiecki  jako drugi język obowiązkowy  </a:t>
            </a:r>
          </a:p>
          <a:p>
            <a:r>
              <a:rPr lang="pl-PL" sz="2400" dirty="0">
                <a:latin typeface="Cambria" panose="02040503050406030204" pitchFamily="18" charset="0"/>
                <a:cs typeface="Andalus" panose="02020603050405020304" pitchFamily="18" charset="-78"/>
              </a:rPr>
              <a:t>                </a:t>
            </a:r>
            <a:r>
              <a:rPr lang="pl-PL" sz="2400" dirty="0" smtClean="0">
                <a:latin typeface="Cambria" panose="02040503050406030204" pitchFamily="18" charset="0"/>
                <a:cs typeface="Andalus" panose="02020603050405020304" pitchFamily="18" charset="-78"/>
              </a:rPr>
              <a:t>2 </a:t>
            </a:r>
            <a:r>
              <a:rPr lang="pl-PL" sz="2400" dirty="0">
                <a:latin typeface="Cambria" panose="02040503050406030204" pitchFamily="18" charset="0"/>
                <a:cs typeface="Andalus" panose="02020603050405020304" pitchFamily="18" charset="-78"/>
              </a:rPr>
              <a:t>h tygodniowo+ 1h języka hiszpańskiego </a:t>
            </a:r>
            <a:r>
              <a:rPr lang="pl-PL" sz="2400" i="1" dirty="0">
                <a:latin typeface="Cambria" panose="02040503050406030204" pitchFamily="18" charset="0"/>
                <a:cs typeface="Andalus" panose="02020603050405020304" pitchFamily="18" charset="-78"/>
              </a:rPr>
              <a:t>(w formie </a:t>
            </a:r>
            <a:r>
              <a:rPr lang="pl-PL" sz="2400" i="1" dirty="0" smtClean="0">
                <a:latin typeface="Cambria" panose="02040503050406030204" pitchFamily="18" charset="0"/>
                <a:cs typeface="Andalus" panose="02020603050405020304" pitchFamily="18" charset="-78"/>
              </a:rPr>
              <a:t>koła)</a:t>
            </a:r>
            <a:endParaRPr lang="pl-PL" sz="2400" dirty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r>
              <a:rPr lang="pl-PL" sz="2400" dirty="0">
                <a:latin typeface="Cambria" panose="02040503050406030204" pitchFamily="18" charset="0"/>
                <a:cs typeface="Andalus" panose="02020603050405020304" pitchFamily="18" charset="-78"/>
              </a:rPr>
              <a:t>język hiszpański jako drugi język obowiązkowy </a:t>
            </a:r>
          </a:p>
          <a:p>
            <a:r>
              <a:rPr lang="pl-PL" sz="2400" dirty="0">
                <a:latin typeface="Cambria" panose="02040503050406030204" pitchFamily="18" charset="0"/>
                <a:cs typeface="Andalus" panose="02020603050405020304" pitchFamily="18" charset="-78"/>
              </a:rPr>
              <a:t>                 </a:t>
            </a:r>
            <a:r>
              <a:rPr lang="pl-PL" sz="2400" dirty="0" smtClean="0">
                <a:latin typeface="Cambria" panose="02040503050406030204" pitchFamily="18" charset="0"/>
                <a:cs typeface="Andalus" panose="02020603050405020304" pitchFamily="18" charset="-78"/>
              </a:rPr>
              <a:t>2 </a:t>
            </a:r>
            <a:r>
              <a:rPr lang="pl-PL" sz="2400" dirty="0">
                <a:latin typeface="Cambria" panose="02040503050406030204" pitchFamily="18" charset="0"/>
                <a:cs typeface="Andalus" panose="02020603050405020304" pitchFamily="18" charset="-78"/>
              </a:rPr>
              <a:t>h tygodniowo + 1h języka niemieckiego </a:t>
            </a:r>
            <a:r>
              <a:rPr lang="pl-PL" sz="2400" i="1" dirty="0">
                <a:latin typeface="Cambria" panose="02040503050406030204" pitchFamily="18" charset="0"/>
                <a:cs typeface="Andalus" panose="02020603050405020304" pitchFamily="18" charset="-78"/>
              </a:rPr>
              <a:t>(w formie koła)</a:t>
            </a:r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735512" y="151036"/>
            <a:ext cx="10752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Wprowadzenie języka hiszpańskiego jako kolejnego języka nowożytnego </a:t>
            </a:r>
            <a:endParaRPr lang="pl-PL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597467" y="6069148"/>
            <a:ext cx="8676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latin typeface="Cambria" panose="02040503050406030204" pitchFamily="18" charset="0"/>
                <a:cs typeface="Andalus" panose="02020603050405020304" pitchFamily="18" charset="-78"/>
              </a:rPr>
              <a:t>w klasach III, </a:t>
            </a:r>
            <a:r>
              <a:rPr lang="pl-PL" sz="2800" b="1" dirty="0" smtClean="0">
                <a:latin typeface="Cambria" panose="02040503050406030204" pitchFamily="18" charset="0"/>
                <a:cs typeface="Andalus" panose="02020603050405020304" pitchFamily="18" charset="-78"/>
              </a:rPr>
              <a:t>V</a:t>
            </a:r>
            <a:r>
              <a:rPr lang="pl-PL" sz="2800" b="1" dirty="0">
                <a:latin typeface="Cambria" panose="02040503050406030204" pitchFamily="18" charset="0"/>
                <a:cs typeface="Andalus" panose="02020603050405020304" pitchFamily="18" charset="-78"/>
              </a:rPr>
              <a:t> </a:t>
            </a:r>
            <a:r>
              <a:rPr lang="pl-PL" sz="2800" b="1" dirty="0" smtClean="0">
                <a:latin typeface="Cambria" panose="02040503050406030204" pitchFamily="18" charset="0"/>
                <a:cs typeface="Andalus" panose="02020603050405020304" pitchFamily="18" charset="-78"/>
              </a:rPr>
              <a:t> </a:t>
            </a:r>
            <a:r>
              <a:rPr lang="pl-PL" sz="2800" b="1" dirty="0">
                <a:latin typeface="Cambria" panose="02040503050406030204" pitchFamily="18" charset="0"/>
                <a:cs typeface="Andalus" panose="02020603050405020304" pitchFamily="18" charset="-78"/>
              </a:rPr>
              <a:t>w formie koła na każdym poziomie </a:t>
            </a:r>
          </a:p>
        </p:txBody>
      </p:sp>
    </p:spTree>
    <p:extLst>
      <p:ext uri="{BB962C8B-B14F-4D97-AF65-F5344CB8AC3E}">
        <p14:creationId xmlns:p14="http://schemas.microsoft.com/office/powerpoint/2010/main" val="1257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78317" y="1022342"/>
            <a:ext cx="8949266" cy="391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181895" y="232715"/>
            <a:ext cx="107526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INNE DZIAŁANIA DYDAKTYCZNE  </a:t>
            </a:r>
            <a:endParaRPr lang="pl-PL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83779" y="1321752"/>
            <a:ext cx="113961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w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klasach  VI-VIII opieka </a:t>
            </a:r>
            <a:r>
              <a:rPr lang="pl-PL" sz="2800" dirty="0" err="1" smtClean="0">
                <a:latin typeface="Cambria" panose="02040503050406030204" pitchFamily="18" charset="0"/>
                <a:cs typeface="Andalus" panose="02020603050405020304" pitchFamily="18" charset="-78"/>
              </a:rPr>
              <a:t>tutorska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dla uczniów w małych grupach 3-5 osobowych przygotowujących się do </a:t>
            </a:r>
            <a:r>
              <a:rPr lang="pl-PL" sz="2800" u="sng" dirty="0" smtClean="0">
                <a:latin typeface="Cambria" panose="02040503050406030204" pitchFamily="18" charset="0"/>
                <a:cs typeface="Andalus" panose="02020603050405020304" pitchFamily="18" charset="-78"/>
              </a:rPr>
              <a:t>konkursów przedmiotowych oraz dla uczniów z trudnościami dydaktycznymi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l-PL" sz="2800" dirty="0"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44739" y="2760598"/>
            <a:ext cx="113961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w klasach IV-VIII - indywidualne zajęcia lub w małych grupach                        z matematyki dla uczniów, którym matematyka sprawia nadal trudności tzw. „SOS – matematyka”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l-PL" sz="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w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klasach I-VIII kontynuacja programu   „ Matematyka pod lupą”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l-PL" sz="800" dirty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w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klasach I-VIII - program „ Język polski pod lupą”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l-PL" sz="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p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raca metodą projektu w celu maksymalnego odejścia od prac domowych z przedmiotów nieegzaminacyjnych </a:t>
            </a:r>
            <a:endParaRPr lang="pl-PL" sz="2800" dirty="0"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271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096" y="5918202"/>
            <a:ext cx="8663569" cy="63499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1685599" y="1384302"/>
            <a:ext cx="8949266" cy="391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62165" y="979468"/>
            <a:ext cx="1139613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d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ruga godzina wychowawcza, podczas której będą realizowane :                                 	-  zajęcia z doradztwa zawodowego</a:t>
            </a:r>
          </a:p>
          <a:p>
            <a:pPr>
              <a:lnSpc>
                <a:spcPct val="150000"/>
              </a:lnSpc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           -  zajęcia psychologiczne i  profilaktyczne </a:t>
            </a:r>
          </a:p>
          <a:p>
            <a:pPr>
              <a:lnSpc>
                <a:spcPct val="150000"/>
              </a:lnSpc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           -  projekty o tematyce społeczno-wychowawczej</a:t>
            </a:r>
          </a:p>
          <a:p>
            <a:pPr>
              <a:lnSpc>
                <a:spcPct val="150000"/>
              </a:lnSpc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           -  zagadnienia związane z samorozwojem i autoprezentacją </a:t>
            </a:r>
          </a:p>
          <a:p>
            <a:pPr>
              <a:lnSpc>
                <a:spcPct val="150000"/>
              </a:lnSpc>
            </a:pPr>
            <a:r>
              <a:rPr lang="pl-PL" sz="2800" dirty="0">
                <a:latin typeface="Cambria" panose="02040503050406030204" pitchFamily="18" charset="0"/>
                <a:cs typeface="Andalus" panose="02020603050405020304" pitchFamily="18" charset="-78"/>
              </a:rPr>
              <a:t> </a:t>
            </a: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           -  nauka uczenia się</a:t>
            </a:r>
          </a:p>
          <a:p>
            <a:pPr>
              <a:lnSpc>
                <a:spcPct val="150000"/>
              </a:lnSpc>
            </a:pPr>
            <a:endParaRPr lang="pl-PL" sz="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800" dirty="0" smtClean="0">
                <a:latin typeface="Cambria" panose="02040503050406030204" pitchFamily="18" charset="0"/>
                <a:cs typeface="Andalus" panose="02020603050405020304" pitchFamily="18" charset="-78"/>
              </a:rPr>
              <a:t>sekcja  sportowa dla chłopców jako alternatywa do basenu od kl. VII</a:t>
            </a:r>
          </a:p>
          <a:p>
            <a:pPr>
              <a:lnSpc>
                <a:spcPct val="150000"/>
              </a:lnSpc>
            </a:pPr>
            <a:endParaRPr lang="pl-PL" sz="2800" dirty="0" smtClean="0">
              <a:latin typeface="Cambria" panose="02040503050406030204" pitchFamily="18" charset="0"/>
              <a:cs typeface="Andalus" panose="02020603050405020304" pitchFamily="18" charset="-78"/>
            </a:endParaRPr>
          </a:p>
          <a:p>
            <a:pPr marL="457200" indent="-457200">
              <a:buFontTx/>
              <a:buChar char="-"/>
            </a:pPr>
            <a:endParaRPr lang="pl-PL" sz="2800" dirty="0"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118811" y="392419"/>
            <a:ext cx="9588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ndalus" panose="02020603050405020304" pitchFamily="18" charset="-78"/>
              </a:rPr>
              <a:t>DZIAŁANIA WYCHOWAWCZE </a:t>
            </a:r>
            <a:endParaRPr lang="pl-PL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701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795</Words>
  <Application>Microsoft Office PowerPoint</Application>
  <PresentationFormat>Panoramiczny</PresentationFormat>
  <Paragraphs>168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Andalus</vt:lpstr>
      <vt:lpstr>Arial</vt:lpstr>
      <vt:lpstr>Calibri</vt:lpstr>
      <vt:lpstr>Calibri Light</vt:lpstr>
      <vt:lpstr>Cambria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Pierwszy Nobel powędrował do Polki w 1903 roku. Przyznano go wówczas Marii Skłodowskiej-Curie, która została uhonorowana nagrodą w dziedzinie fizyki razem z mężem, Piotrem Curie</dc:title>
  <dc:creator>elaes75@gmail.com</dc:creator>
  <cp:lastModifiedBy>Biblioteka_rz</cp:lastModifiedBy>
  <cp:revision>100</cp:revision>
  <cp:lastPrinted>2023-03-29T11:00:23Z</cp:lastPrinted>
  <dcterms:created xsi:type="dcterms:W3CDTF">2020-04-22T13:15:03Z</dcterms:created>
  <dcterms:modified xsi:type="dcterms:W3CDTF">2023-10-18T08:05:03Z</dcterms:modified>
</cp:coreProperties>
</file>